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6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 panose="020B0502020104020203"/>
        <a:ea typeface="Gill Sans" panose="020B0502020104020203"/>
        <a:cs typeface="Gill Sans" panose="020B0502020104020203"/>
        <a:sym typeface="Gill Sans" panose="020B0502020104020203"/>
      </a:defRPr>
    </a:lvl1pPr>
    <a:lvl2pPr marL="0" marR="0" indent="0" algn="ctr" defTabSz="8216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 panose="020B0502020104020203"/>
        <a:ea typeface="Gill Sans" panose="020B0502020104020203"/>
        <a:cs typeface="Gill Sans" panose="020B0502020104020203"/>
        <a:sym typeface="Gill Sans" panose="020B0502020104020203"/>
      </a:defRPr>
    </a:lvl2pPr>
    <a:lvl3pPr marL="0" marR="0" indent="0" algn="ctr" defTabSz="8216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 panose="020B0502020104020203"/>
        <a:ea typeface="Gill Sans" panose="020B0502020104020203"/>
        <a:cs typeface="Gill Sans" panose="020B0502020104020203"/>
        <a:sym typeface="Gill Sans" panose="020B0502020104020203"/>
      </a:defRPr>
    </a:lvl3pPr>
    <a:lvl4pPr marL="0" marR="0" indent="0" algn="ctr" defTabSz="8216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 panose="020B0502020104020203"/>
        <a:ea typeface="Gill Sans" panose="020B0502020104020203"/>
        <a:cs typeface="Gill Sans" panose="020B0502020104020203"/>
        <a:sym typeface="Gill Sans" panose="020B0502020104020203"/>
      </a:defRPr>
    </a:lvl4pPr>
    <a:lvl5pPr marL="0" marR="0" indent="0" algn="ctr" defTabSz="8216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 panose="020B0502020104020203"/>
        <a:ea typeface="Gill Sans" panose="020B0502020104020203"/>
        <a:cs typeface="Gill Sans" panose="020B0502020104020203"/>
        <a:sym typeface="Gill Sans" panose="020B0502020104020203"/>
      </a:defRPr>
    </a:lvl5pPr>
    <a:lvl6pPr marL="0" marR="0" indent="0" algn="ctr" defTabSz="8216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 panose="020B0502020104020203"/>
        <a:ea typeface="Gill Sans" panose="020B0502020104020203"/>
        <a:cs typeface="Gill Sans" panose="020B0502020104020203"/>
        <a:sym typeface="Gill Sans" panose="020B0502020104020203"/>
      </a:defRPr>
    </a:lvl6pPr>
    <a:lvl7pPr marL="0" marR="0" indent="0" algn="ctr" defTabSz="8216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 panose="020B0502020104020203"/>
        <a:ea typeface="Gill Sans" panose="020B0502020104020203"/>
        <a:cs typeface="Gill Sans" panose="020B0502020104020203"/>
        <a:sym typeface="Gill Sans" panose="020B0502020104020203"/>
      </a:defRPr>
    </a:lvl7pPr>
    <a:lvl8pPr marL="0" marR="0" indent="0" algn="ctr" defTabSz="8216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 panose="020B0502020104020203"/>
        <a:ea typeface="Gill Sans" panose="020B0502020104020203"/>
        <a:cs typeface="Gill Sans" panose="020B0502020104020203"/>
        <a:sym typeface="Gill Sans" panose="020B0502020104020203"/>
      </a:defRPr>
    </a:lvl8pPr>
    <a:lvl9pPr marL="0" marR="0" indent="0" algn="ctr" defTabSz="8216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 panose="020B0502020104020203"/>
        <a:ea typeface="Gill Sans" panose="020B0502020104020203"/>
        <a:cs typeface="Gill Sans" panose="020B0502020104020203"/>
        <a:sym typeface="Gill Sans" panose="020B050202010402020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21" name="Shape 2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642620" latinLnBrk="0">
      <a:defRPr sz="3000">
        <a:latin typeface="+mj-lt"/>
        <a:ea typeface="+mj-ea"/>
        <a:cs typeface="+mj-cs"/>
        <a:sym typeface="Lucida Grande" panose="020B0600040502020204"/>
      </a:defRPr>
    </a:lvl1pPr>
    <a:lvl2pPr indent="228600" defTabSz="642620" latinLnBrk="0">
      <a:defRPr sz="3000">
        <a:latin typeface="+mj-lt"/>
        <a:ea typeface="+mj-ea"/>
        <a:cs typeface="+mj-cs"/>
        <a:sym typeface="Lucida Grande" panose="020B0600040502020204"/>
      </a:defRPr>
    </a:lvl2pPr>
    <a:lvl3pPr indent="457200" defTabSz="642620" latinLnBrk="0">
      <a:defRPr sz="3000">
        <a:latin typeface="+mj-lt"/>
        <a:ea typeface="+mj-ea"/>
        <a:cs typeface="+mj-cs"/>
        <a:sym typeface="Lucida Grande" panose="020B0600040502020204"/>
      </a:defRPr>
    </a:lvl3pPr>
    <a:lvl4pPr indent="685800" defTabSz="642620" latinLnBrk="0">
      <a:defRPr sz="3000">
        <a:latin typeface="+mj-lt"/>
        <a:ea typeface="+mj-ea"/>
        <a:cs typeface="+mj-cs"/>
        <a:sym typeface="Lucida Grande" panose="020B0600040502020204"/>
      </a:defRPr>
    </a:lvl4pPr>
    <a:lvl5pPr indent="914400" defTabSz="642620" latinLnBrk="0">
      <a:defRPr sz="3000">
        <a:latin typeface="+mj-lt"/>
        <a:ea typeface="+mj-ea"/>
        <a:cs typeface="+mj-cs"/>
        <a:sym typeface="Lucida Grande" panose="020B0600040502020204"/>
      </a:defRPr>
    </a:lvl5pPr>
    <a:lvl6pPr indent="1143000" defTabSz="642620" latinLnBrk="0">
      <a:defRPr sz="3000">
        <a:latin typeface="+mj-lt"/>
        <a:ea typeface="+mj-ea"/>
        <a:cs typeface="+mj-cs"/>
        <a:sym typeface="Lucida Grande" panose="020B0600040502020204"/>
      </a:defRPr>
    </a:lvl6pPr>
    <a:lvl7pPr indent="1371600" defTabSz="642620" latinLnBrk="0">
      <a:defRPr sz="3000">
        <a:latin typeface="+mj-lt"/>
        <a:ea typeface="+mj-ea"/>
        <a:cs typeface="+mj-cs"/>
        <a:sym typeface="Lucida Grande" panose="020B0600040502020204"/>
      </a:defRPr>
    </a:lvl7pPr>
    <a:lvl8pPr indent="1600200" defTabSz="642620" latinLnBrk="0">
      <a:defRPr sz="3000">
        <a:latin typeface="+mj-lt"/>
        <a:ea typeface="+mj-ea"/>
        <a:cs typeface="+mj-cs"/>
        <a:sym typeface="Lucida Grande" panose="020B0600040502020204"/>
      </a:defRPr>
    </a:lvl8pPr>
    <a:lvl9pPr indent="1828800" defTabSz="642620" latinLnBrk="0">
      <a:defRPr sz="3000">
        <a:latin typeface="+mj-lt"/>
        <a:ea typeface="+mj-ea"/>
        <a:cs typeface="+mj-cs"/>
        <a:sym typeface="Lucida Grande" panose="020B060004050202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ITED DESIGN LAB / Application"/>
          <p:cNvSpPr txBox="1"/>
          <p:nvPr/>
        </p:nvSpPr>
        <p:spPr>
          <a:xfrm>
            <a:off x="375183" y="156303"/>
            <a:ext cx="4418983" cy="365787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 anchor="ctr">
            <a:spAutoFit/>
          </a:bodyPr>
          <a:lstStyle>
            <a:lvl1pPr algn="l">
              <a:defRPr sz="1600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UNITED DESIGN LAB / Application</a:t>
            </a:r>
          </a:p>
        </p:txBody>
      </p:sp>
      <p:sp>
        <p:nvSpPr>
          <p:cNvPr id="3" name="线条"/>
          <p:cNvSpPr/>
          <p:nvPr/>
        </p:nvSpPr>
        <p:spPr>
          <a:xfrm>
            <a:off x="375089" y="628053"/>
            <a:ext cx="23633822" cy="3"/>
          </a:xfrm>
          <a:prstGeom prst="line">
            <a:avLst/>
          </a:prstGeom>
          <a:ln w="635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 algn="l" defTabSz="642620">
              <a:defRPr sz="1600"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4" name="文本"/>
          <p:cNvSpPr txBox="1"/>
          <p:nvPr/>
        </p:nvSpPr>
        <p:spPr>
          <a:xfrm>
            <a:off x="23419765" y="136921"/>
            <a:ext cx="597964" cy="4222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r">
              <a:defRPr sz="1600" b="1"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</p:txBody>
      </p:sp>
      <p:sp>
        <p:nvSpPr>
          <p:cNvPr id="5" name="标题文本"/>
          <p:cNvSpPr txBox="1"/>
          <p:nvPr>
            <p:ph type="title"/>
          </p:nvPr>
        </p:nvSpPr>
        <p:spPr>
          <a:xfrm>
            <a:off x="5788025" y="1958422"/>
            <a:ext cx="14630400" cy="2499831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 anchor="ctr"/>
          <a:lstStyle/>
          <a:p>
            <a:r>
              <a:t>标题文本</a:t>
            </a:r>
          </a:p>
        </p:txBody>
      </p:sp>
      <p:sp>
        <p:nvSpPr>
          <p:cNvPr id="6" name="正文级别 1…"/>
          <p:cNvSpPr txBox="1"/>
          <p:nvPr>
            <p:ph type="body" idx="1"/>
          </p:nvPr>
        </p:nvSpPr>
        <p:spPr>
          <a:xfrm>
            <a:off x="13255625" y="4458251"/>
            <a:ext cx="7162800" cy="8761898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 anchor="ctr"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" name="幻灯片编号"/>
          <p:cNvSpPr txBox="1"/>
          <p:nvPr>
            <p:ph type="sldNum" sz="quarter" idx="2"/>
          </p:nvPr>
        </p:nvSpPr>
        <p:spPr>
          <a:xfrm>
            <a:off x="20585639" y="136920"/>
            <a:ext cx="381534" cy="378282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1pPr>
      <a:lvl2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2pPr>
      <a:lvl3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3pPr>
      <a:lvl4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4pPr>
      <a:lvl5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5pPr>
      <a:lvl6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6pPr>
      <a:lvl7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7pPr>
      <a:lvl8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8pPr>
      <a:lvl9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9pPr>
    </p:titleStyle>
    <p:bodyStyle>
      <a:lvl1pPr marL="1106805" marR="0" indent="-789305" algn="l" defTabSz="82169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defRPr sz="5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1pPr>
      <a:lvl2pPr marL="1551305" marR="0" indent="-789305" algn="l" defTabSz="82169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defRPr sz="5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2pPr>
      <a:lvl3pPr marL="1995805" marR="0" indent="-789305" algn="l" defTabSz="82169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defRPr sz="5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3pPr>
      <a:lvl4pPr marL="2440305" marR="0" indent="-789305" algn="l" defTabSz="82169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defRPr sz="5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4pPr>
      <a:lvl5pPr marL="2884805" marR="0" indent="-789305" algn="l" defTabSz="82169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defRPr sz="5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5pPr>
      <a:lvl6pPr marL="3240405" marR="0" indent="-789305" algn="l" defTabSz="82169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defRPr sz="5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6pPr>
      <a:lvl7pPr marL="3596005" marR="0" indent="-789305" algn="l" defTabSz="82169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defRPr sz="5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7pPr>
      <a:lvl8pPr marL="3951605" marR="0" indent="-789305" algn="l" defTabSz="82169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defRPr sz="5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8pPr>
      <a:lvl9pPr marL="4307205" marR="0" indent="-789305" algn="l" defTabSz="82169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defRPr sz="5800" b="0" i="0" u="none" strike="noStrike" cap="none" spc="0" baseline="0">
          <a:solidFill>
            <a:srgbClr val="FFFFFF"/>
          </a:solidFill>
          <a:uFillTx/>
          <a:latin typeface="Gill Sans" panose="020B0502020104020203"/>
          <a:ea typeface="Gill Sans" panose="020B0502020104020203"/>
          <a:cs typeface="Gill Sans" panose="020B0502020104020203"/>
          <a:sym typeface="Gill Sans" panose="020B0502020104020203"/>
        </a:defRPr>
      </a:lvl9pPr>
    </p:bodyStyle>
    <p:otherStyle>
      <a:lvl1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ctr" defTabSz="8216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请在开始之前仔细阅读"/>
          <p:cNvSpPr txBox="1"/>
          <p:nvPr/>
        </p:nvSpPr>
        <p:spPr>
          <a:xfrm>
            <a:off x="403924" y="803671"/>
            <a:ext cx="17252157" cy="8159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请在开始之前仔细阅读</a:t>
            </a:r>
          </a:p>
        </p:txBody>
      </p:sp>
      <p:sp>
        <p:nvSpPr>
          <p:cNvPr id="24" name="为什么会有应聘者文件…"/>
          <p:cNvSpPr txBox="1"/>
          <p:nvPr/>
        </p:nvSpPr>
        <p:spPr>
          <a:xfrm>
            <a:off x="378884" y="2215551"/>
            <a:ext cx="5636552" cy="5387340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110000"/>
              </a:lnSpc>
              <a:defRPr sz="2200" b="1" u="sng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为什么会有应聘者文件</a:t>
            </a:r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理解力</a:t>
            </a:r>
            <a:r>
              <a:rPr lang="en-US" altLang="zh-CN"/>
              <a:t> </a:t>
            </a:r>
            <a:endParaRPr lang="en-US" altLang="zh-CN"/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在开始一个设计项目之前，我们希望看到你如何理解问题。这意味着你能读懂规则、情境与需求，并据此找到你认为最合适的切入方式。</a:t>
            </a:r>
            <a:endParaRPr lang="zh-CN" altLang="en-US"/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en-US" altLang="zh-CN"/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判断力</a:t>
            </a:r>
            <a:endParaRPr lang="zh-CN" altLang="en-US"/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en-US" altLang="zh-CN"/>
              <a:t> </a:t>
            </a:r>
            <a:r>
              <a:rPr lang="zh-CN" altLang="en-US"/>
              <a:t>规则的存在不是为了限制你，而是为了让我们看到你在专业判断上的独立性。我们不追求</a:t>
            </a:r>
            <a:r>
              <a:rPr lang="en-US" altLang="zh-CN"/>
              <a:t>“</a:t>
            </a:r>
            <a:r>
              <a:rPr lang="zh-CN" altLang="en-US"/>
              <a:t>面面俱到</a:t>
            </a:r>
            <a:r>
              <a:rPr lang="en-US" altLang="zh-CN"/>
              <a:t>”</a:t>
            </a:r>
            <a:r>
              <a:rPr lang="zh-CN" altLang="en-US"/>
              <a:t>的呈现，更希望看到你认为最能代表自己能力的部分。</a:t>
            </a:r>
            <a:endParaRPr lang="zh-CN" altLang="en-US"/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en-US" altLang="zh-CN"/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表达力</a:t>
            </a:r>
            <a:r>
              <a:rPr lang="en-US" altLang="zh-CN"/>
              <a:t> </a:t>
            </a:r>
            <a:endParaRPr lang="en-US" altLang="zh-CN"/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在</a:t>
            </a:r>
            <a:r>
              <a:rPr lang="en-US" altLang="zh-CN"/>
              <a:t> 3 </a:t>
            </a:r>
            <a:r>
              <a:rPr lang="zh-CN" altLang="en-US"/>
              <a:t>页内容里呈现一个项目并不容易，它需要你精准的选择与表达。我们想看看：你如何挑选最关键的图像？你如何在有限的空间里传递项目的核心？</a:t>
            </a:r>
            <a:endParaRPr lang="zh-CN" altLang="en-US"/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zh-CN" altLang="en-US"/>
          </a:p>
        </p:txBody>
      </p:sp>
      <p:sp>
        <p:nvSpPr>
          <p:cNvPr id="25" name="应聘者文件规则说明…"/>
          <p:cNvSpPr txBox="1"/>
          <p:nvPr/>
        </p:nvSpPr>
        <p:spPr>
          <a:xfrm>
            <a:off x="6368558" y="1946671"/>
            <a:ext cx="5650368" cy="9651365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110000"/>
              </a:lnSpc>
              <a:defRPr sz="2200" b="1" u="sng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应聘者文件规则说明</a:t>
            </a:r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命名格式参考：姓名</a:t>
            </a:r>
            <a:r>
              <a:rPr lang="en-US" altLang="zh-CN"/>
              <a:t>_</a:t>
            </a:r>
            <a:r>
              <a:rPr lang="zh-CN" altLang="en-US"/>
              <a:t>应聘职位</a:t>
            </a:r>
            <a:r>
              <a:rPr lang="en-US" altLang="zh-CN"/>
              <a:t>_Team_</a:t>
            </a:r>
            <a:r>
              <a:rPr lang="zh-CN" altLang="en-US"/>
              <a:t>城市</a:t>
            </a:r>
            <a:endParaRPr lang="zh-CN" altLang="en-US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en-US" altLang="zh-CN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en-US" altLang="zh-CN"/>
              <a:t>Keynote </a:t>
            </a:r>
            <a:r>
              <a:rPr lang="zh-CN" altLang="en-US"/>
              <a:t>文件的每一页都有清晰提示，请尽量按照模版的布局、顺序和排版呈现内容。为确保统一阅读体验，请不要更改模版本身。</a:t>
            </a:r>
            <a:endParaRPr lang="zh-CN" altLang="en-US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en-US" altLang="zh-CN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请保持所有文字为中文，并注意标题与说明文字的长度限制。无需在图像上额外添加文字或标题。</a:t>
            </a:r>
            <a:endParaRPr lang="zh-CN" altLang="en-US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en-US" altLang="zh-CN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你最多可以展示</a:t>
            </a:r>
            <a:r>
              <a:rPr lang="en-US" altLang="zh-CN"/>
              <a:t> 30 </a:t>
            </a:r>
            <a:r>
              <a:rPr lang="zh-CN" altLang="en-US"/>
              <a:t>张图片，项目数量建议不超过</a:t>
            </a:r>
            <a:r>
              <a:rPr lang="en-US" altLang="zh-CN"/>
              <a:t> 10 </a:t>
            </a:r>
            <a:r>
              <a:rPr lang="zh-CN" altLang="en-US"/>
              <a:t>个。每页幻灯片可插入</a:t>
            </a:r>
            <a:r>
              <a:rPr lang="en-US" altLang="zh-CN"/>
              <a:t> 1–4 </a:t>
            </a:r>
            <a:r>
              <a:rPr lang="zh-CN" altLang="en-US"/>
              <a:t>张图片，请避免拼贴或蒙太奇式的排版。空白页可自行删除。</a:t>
            </a:r>
            <a:r>
              <a:rPr lang="en-US" altLang="zh-CN"/>
              <a:t> </a:t>
            </a:r>
            <a:r>
              <a:rPr lang="zh-CN" altLang="en-US"/>
              <a:t>请注意：每个项目最多</a:t>
            </a:r>
            <a:r>
              <a:rPr lang="en-US" altLang="zh-CN"/>
              <a:t>3</a:t>
            </a:r>
            <a:r>
              <a:rPr lang="zh-CN" altLang="en-US"/>
              <a:t>页</a:t>
            </a:r>
            <a:endParaRPr lang="zh-CN" altLang="en-US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en-US" altLang="zh-CN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静态图像应以</a:t>
            </a:r>
            <a:r>
              <a:rPr lang="en-US" altLang="zh-CN"/>
              <a:t> jpeg </a:t>
            </a:r>
            <a:r>
              <a:rPr lang="zh-CN" altLang="en-US"/>
              <a:t>格式插入到幻灯片中：</a:t>
            </a:r>
            <a:r>
              <a:rPr lang="en-US" altLang="zh-CN"/>
              <a:t> RGB /1920x1080</a:t>
            </a:r>
            <a:r>
              <a:rPr lang="zh-CN" altLang="en-US"/>
              <a:t>像素以内｜所有动态内容都请使用</a:t>
            </a:r>
            <a:r>
              <a:rPr lang="en-US" altLang="zh-CN"/>
              <a:t>QuickTime</a:t>
            </a:r>
            <a:r>
              <a:rPr lang="zh-CN" altLang="en-US"/>
              <a:t>格式，影像总时长请控制在</a:t>
            </a:r>
            <a:r>
              <a:rPr lang="en-US" altLang="zh-CN"/>
              <a:t> 10 </a:t>
            </a:r>
            <a:r>
              <a:rPr lang="zh-CN" altLang="en-US"/>
              <a:t>分钟以内。同时，也请适度控制最终文件大小，以便顺利收取。</a:t>
            </a:r>
            <a:endParaRPr lang="zh-CN" altLang="en-US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en-US" altLang="zh-CN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如有网站或博客，请设置为可点击的超链接。</a:t>
            </a:r>
            <a:endParaRPr lang="zh-CN" altLang="en-US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en-US" altLang="zh-CN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建议类别：书籍设计</a:t>
            </a:r>
            <a:r>
              <a:rPr lang="en-US" altLang="zh-CN"/>
              <a:t> / </a:t>
            </a:r>
            <a:r>
              <a:rPr lang="zh-CN" altLang="en-US"/>
              <a:t>形象识别</a:t>
            </a:r>
            <a:r>
              <a:rPr lang="en-US" altLang="zh-CN"/>
              <a:t> / </a:t>
            </a:r>
            <a:r>
              <a:rPr lang="zh-CN" altLang="en-US"/>
              <a:t>插图</a:t>
            </a:r>
            <a:r>
              <a:rPr lang="en-US" altLang="zh-CN"/>
              <a:t> / </a:t>
            </a:r>
            <a:r>
              <a:rPr lang="zh-CN" altLang="en-US"/>
              <a:t>杂志和报纸设计</a:t>
            </a:r>
            <a:r>
              <a:rPr lang="en-US" altLang="zh-CN"/>
              <a:t> / </a:t>
            </a:r>
            <a:r>
              <a:rPr lang="zh-CN" altLang="en-US"/>
              <a:t>视频和动态图像</a:t>
            </a:r>
            <a:r>
              <a:rPr lang="en-US" altLang="zh-CN"/>
              <a:t> / </a:t>
            </a:r>
            <a:r>
              <a:rPr lang="zh-CN" altLang="en-US"/>
              <a:t>包装设计</a:t>
            </a:r>
            <a:r>
              <a:rPr lang="en-US" altLang="zh-CN"/>
              <a:t> / </a:t>
            </a:r>
            <a:r>
              <a:rPr lang="zh-CN" altLang="en-US"/>
              <a:t>等</a:t>
            </a:r>
            <a:endParaRPr lang="zh-CN" altLang="en-US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en-US" altLang="zh-CN"/>
          </a:p>
          <a:p>
            <a:pPr marL="228600" indent="-228600" algn="l" defTabSz="642620">
              <a:lnSpc>
                <a:spcPct val="110000"/>
              </a:lnSpc>
              <a:buSzPct val="100000"/>
              <a:buAutoNum type="arabicPeriod"/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en-US" altLang="zh-CN"/>
              <a:t>“</a:t>
            </a:r>
            <a:r>
              <a:rPr lang="zh-CN" altLang="en-US"/>
              <a:t>年份</a:t>
            </a:r>
            <a:r>
              <a:rPr lang="en-US" altLang="zh-CN"/>
              <a:t>”</a:t>
            </a:r>
            <a:r>
              <a:rPr lang="zh-CN" altLang="en-US"/>
              <a:t>是指特定项目执行的年份。</a:t>
            </a:r>
            <a:r>
              <a:rPr lang="en-US" altLang="zh-CN"/>
              <a:t> </a:t>
            </a:r>
            <a:br/>
            <a:br/>
            <a:r>
              <a:rPr lang="en-US" altLang="zh-CN">
                <a:solidFill>
                  <a:srgbClr val="00FDFF"/>
                </a:solidFill>
              </a:rPr>
              <a:t>*</a:t>
            </a:r>
            <a:r>
              <a:rPr lang="zh-CN" altLang="en-US">
                <a:solidFill>
                  <a:srgbClr val="00FDFF"/>
                </a:solidFill>
              </a:rPr>
              <a:t>请理解：为了确保所有文件都能被顺利评估，明显不符合规则的作品集可能无法进入下一步。</a:t>
            </a:r>
            <a:endParaRPr lang="zh-CN" altLang="en-US">
              <a:solidFill>
                <a:srgbClr val="00FDFF"/>
              </a:solidFill>
            </a:endParaRPr>
          </a:p>
        </p:txBody>
      </p:sp>
      <p:sp>
        <p:nvSpPr>
          <p:cNvPr id="26" name="如何确认文件已被收取…"/>
          <p:cNvSpPr txBox="1"/>
          <p:nvPr/>
        </p:nvSpPr>
        <p:spPr>
          <a:xfrm>
            <a:off x="12368911" y="1946671"/>
            <a:ext cx="5651029" cy="3227705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110000"/>
              </a:lnSpc>
              <a:defRPr sz="2200" b="1" u="sng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如何确认文件已被收取</a:t>
            </a:r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应聘文件发送至：</a:t>
            </a:r>
            <a:r>
              <a:rPr lang="en-US" altLang="zh-CN"/>
              <a:t>hr@u-d-l.com</a:t>
            </a:r>
            <a:endParaRPr lang="en-US" altLang="zh-CN"/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endParaRPr lang="en-US" altLang="zh-CN"/>
          </a:p>
          <a:p>
            <a:pPr algn="l" defTabSz="642620">
              <a:lnSpc>
                <a:spcPct val="110000"/>
              </a:lnSpc>
              <a:defRPr sz="18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rPr lang="zh-CN" altLang="en-US"/>
              <a:t>我们收到后，会发送一封确认邮件，以确保你的作品已成功抵达。由于审核需要一定时间，请耐心等待，我们会尽快与你联系。若符合岗位需求，我们会安排进一步沟通。</a:t>
            </a:r>
            <a:endParaRPr lang="zh-CN" altLang="en-US"/>
          </a:p>
          <a:p>
            <a:pPr algn="l" defTabSz="642620">
              <a:lnSpc>
                <a:spcPct val="110000"/>
              </a:lnSpc>
              <a:defRPr sz="1800" b="1" u="sng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defRPr sz="1800" b="1">
                <a:solidFill>
                  <a:srgbClr val="11DBE2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*提交文件时请将此页删除</a:t>
            </a:r>
          </a:p>
        </p:txBody>
      </p:sp>
      <p:sp>
        <p:nvSpPr>
          <p:cNvPr id="27" name="幻灯片编号"/>
          <p:cNvSpPr txBox="1"/>
          <p:nvPr>
            <p:ph type="sldNum" sz="quarter" idx="4294967295"/>
          </p:nvPr>
        </p:nvSpPr>
        <p:spPr>
          <a:xfrm>
            <a:off x="23183327" y="136920"/>
            <a:ext cx="835745" cy="378282"/>
          </a:xfrm>
          <a:prstGeom prst="rect">
            <a:avLst/>
          </a:prstGeom>
        </p:spPr>
        <p:txBody>
          <a:bodyPr wrap="square"/>
          <a:lstStyle>
            <a:lvl1pPr algn="r"/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幻灯片编号"/>
          <p:cNvSpPr txBox="1"/>
          <p:nvPr>
            <p:ph type="sldNum" sz="quarter" idx="4294967295"/>
          </p:nvPr>
        </p:nvSpPr>
        <p:spPr>
          <a:xfrm>
            <a:off x="23183327" y="136920"/>
            <a:ext cx="835745" cy="378282"/>
          </a:xfrm>
          <a:prstGeom prst="rect">
            <a:avLst/>
          </a:prstGeom>
        </p:spPr>
        <p:txBody>
          <a:bodyPr wrap="square"/>
          <a:lstStyle>
            <a:lvl1pPr algn="r"/>
          </a:lstStyle>
          <a:p>
            <a:fld id="{86CB4B4D-7CA3-9044-876B-883B54F8677D}" type="slidenum">
              <a:rPr/>
            </a:fld>
            <a:endParaRPr/>
          </a:p>
        </p:txBody>
      </p:sp>
      <p:sp>
        <p:nvSpPr>
          <p:cNvPr id="30" name="Name 姓名…"/>
          <p:cNvSpPr txBox="1"/>
          <p:nvPr/>
        </p:nvSpPr>
        <p:spPr>
          <a:xfrm>
            <a:off x="403924" y="809530"/>
            <a:ext cx="10568751" cy="10269551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Name 姓名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Birthday 生辰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Education 毕业院校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Website 个人网站（如果有）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[请在此处置入URL]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Location 所在地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Contact 联系方式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[移动电话、微信]</a:t>
            </a:r>
          </a:p>
        </p:txBody>
      </p:sp>
      <p:sp>
        <p:nvSpPr>
          <p:cNvPr id="31" name="矩形"/>
          <p:cNvSpPr/>
          <p:nvPr/>
        </p:nvSpPr>
        <p:spPr>
          <a:xfrm>
            <a:off x="12373226" y="1188243"/>
            <a:ext cx="11653668" cy="7505683"/>
          </a:xfrm>
          <a:prstGeom prst="rect">
            <a:avLst/>
          </a:prstGeom>
          <a:ln w="635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32" name="[在此处添加个人照片一张，完成后请删除本段话]"/>
          <p:cNvSpPr txBox="1"/>
          <p:nvPr/>
        </p:nvSpPr>
        <p:spPr>
          <a:xfrm>
            <a:off x="12376150" y="8844756"/>
            <a:ext cx="5541903" cy="4984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ctr">
            <a:spAutoFit/>
          </a:bodyPr>
          <a:lstStyle>
            <a:lvl1pPr algn="l" defTabSz="642620">
              <a:lnSpc>
                <a:spcPct val="90000"/>
              </a:lnSpc>
              <a:defRPr sz="2000" b="1" spc="-39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[在此处添加个人照片一张，完成后请删除本段话]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推荐信"/>
          <p:cNvSpPr txBox="1"/>
          <p:nvPr/>
        </p:nvSpPr>
        <p:spPr>
          <a:xfrm>
            <a:off x="374033" y="803671"/>
            <a:ext cx="17252157" cy="8159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6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推荐信</a:t>
            </a:r>
          </a:p>
        </p:txBody>
      </p:sp>
      <p:sp>
        <p:nvSpPr>
          <p:cNvPr id="35" name="[请在此处填写文字，至多150字]…"/>
          <p:cNvSpPr txBox="1"/>
          <p:nvPr/>
        </p:nvSpPr>
        <p:spPr>
          <a:xfrm>
            <a:off x="374033" y="1946671"/>
            <a:ext cx="17252157" cy="3111501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tabLst>
                <a:tab pos="3759200" algn="l"/>
              </a:tabLst>
              <a:defRPr sz="3800" b="1" spc="-76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[请在此处填写文字，至多150字] </a:t>
            </a:r>
          </a:p>
          <a:p>
            <a:pPr algn="l" defTabSz="642620">
              <a:lnSpc>
                <a:spcPct val="90000"/>
              </a:lnSpc>
              <a:defRPr sz="3800" b="1" spc="-76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algn="l" defTabSz="642620">
              <a:lnSpc>
                <a:spcPct val="90000"/>
              </a:lnSpc>
              <a:defRPr sz="3800" b="1" spc="-76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*推荐信可由院校导师或前公司负责人填写</a:t>
            </a:r>
          </a:p>
        </p:txBody>
      </p:sp>
      <p:sp>
        <p:nvSpPr>
          <p:cNvPr id="36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简短的个人履历（包含教育、工作以及其他履历）"/>
          <p:cNvSpPr txBox="1"/>
          <p:nvPr/>
        </p:nvSpPr>
        <p:spPr>
          <a:xfrm>
            <a:off x="374033" y="797587"/>
            <a:ext cx="17252157" cy="8159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6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简短的个人履历（包含教育、工作以及其他履历）</a:t>
            </a:r>
          </a:p>
        </p:txBody>
      </p:sp>
      <p:sp>
        <p:nvSpPr>
          <p:cNvPr id="39" name="[请在此处填写文字，至多150字]"/>
          <p:cNvSpPr txBox="1"/>
          <p:nvPr/>
        </p:nvSpPr>
        <p:spPr>
          <a:xfrm>
            <a:off x="374033" y="1946671"/>
            <a:ext cx="17252157" cy="8159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6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[请在此处填写文字，至多150字]</a:t>
            </a:r>
          </a:p>
        </p:txBody>
      </p:sp>
      <p:sp>
        <p:nvSpPr>
          <p:cNvPr id="40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选填信息"/>
          <p:cNvSpPr txBox="1"/>
          <p:nvPr/>
        </p:nvSpPr>
        <p:spPr>
          <a:xfrm>
            <a:off x="373348" y="803671"/>
            <a:ext cx="17252157" cy="8159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选填信息</a:t>
            </a:r>
          </a:p>
        </p:txBody>
      </p:sp>
      <p:sp>
        <p:nvSpPr>
          <p:cNvPr id="43" name="Awards 奖项…"/>
          <p:cNvSpPr txBox="1"/>
          <p:nvPr/>
        </p:nvSpPr>
        <p:spPr>
          <a:xfrm>
            <a:off x="373348" y="1946671"/>
            <a:ext cx="17640788" cy="320252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Awards 奖项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Exhibitions 展览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</p:txBody>
      </p:sp>
      <p:sp>
        <p:nvSpPr>
          <p:cNvPr id="44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你最喜欢的1位设计师（或工作室）"/>
          <p:cNvSpPr txBox="1"/>
          <p:nvPr/>
        </p:nvSpPr>
        <p:spPr>
          <a:xfrm>
            <a:off x="388636" y="803671"/>
            <a:ext cx="17252157" cy="8159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你最喜欢的1位设计师（或工作室）</a:t>
            </a:r>
          </a:p>
        </p:txBody>
      </p:sp>
      <p:sp>
        <p:nvSpPr>
          <p:cNvPr id="47" name="[请在此处填写设计师姓名及网站URL，地域不限]"/>
          <p:cNvSpPr txBox="1"/>
          <p:nvPr/>
        </p:nvSpPr>
        <p:spPr>
          <a:xfrm>
            <a:off x="388636" y="1946671"/>
            <a:ext cx="17252157" cy="8159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[请在此处填写设计师姓名及网站URL，地域不限]</a:t>
            </a:r>
          </a:p>
        </p:txBody>
      </p:sp>
      <p:sp>
        <p:nvSpPr>
          <p:cNvPr id="48" name="你最喜欢的3个设计作品"/>
          <p:cNvSpPr txBox="1"/>
          <p:nvPr/>
        </p:nvSpPr>
        <p:spPr>
          <a:xfrm>
            <a:off x="388636" y="3434952"/>
            <a:ext cx="17252157" cy="8159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你最喜欢的3个设计作品</a:t>
            </a:r>
          </a:p>
        </p:txBody>
      </p:sp>
      <p:sp>
        <p:nvSpPr>
          <p:cNvPr id="49" name="[请在此处填写设计作品链接URL，地域不限]"/>
          <p:cNvSpPr txBox="1"/>
          <p:nvPr/>
        </p:nvSpPr>
        <p:spPr>
          <a:xfrm>
            <a:off x="388636" y="4577952"/>
            <a:ext cx="17252157" cy="8159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[请在此处填写设计作品链接URL，地域不限]</a:t>
            </a:r>
          </a:p>
        </p:txBody>
      </p:sp>
      <p:sp>
        <p:nvSpPr>
          <p:cNvPr id="50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动态作品集展示"/>
          <p:cNvSpPr txBox="1"/>
          <p:nvPr/>
        </p:nvSpPr>
        <p:spPr>
          <a:xfrm>
            <a:off x="403924" y="803671"/>
            <a:ext cx="17579636" cy="8159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动态作品集展示</a:t>
            </a:r>
          </a:p>
        </p:txBody>
      </p:sp>
      <p:sp>
        <p:nvSpPr>
          <p:cNvPr id="53" name="请把你的作品剪辑成一支不超过3分钟的短片. [完成后请删除这段话]"/>
          <p:cNvSpPr txBox="1"/>
          <p:nvPr/>
        </p:nvSpPr>
        <p:spPr>
          <a:xfrm>
            <a:off x="403924" y="1946671"/>
            <a:ext cx="17579636" cy="4603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1800" b="1" spc="-36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请把你的作品剪辑成一支不超过3分钟的短片. [完成后请删除这段话]</a:t>
            </a:r>
          </a:p>
        </p:txBody>
      </p:sp>
      <p:sp>
        <p:nvSpPr>
          <p:cNvPr id="54" name="矩形"/>
          <p:cNvSpPr/>
          <p:nvPr/>
        </p:nvSpPr>
        <p:spPr>
          <a:xfrm>
            <a:off x="2747474" y="2737246"/>
            <a:ext cx="18889052" cy="10625093"/>
          </a:xfrm>
          <a:prstGeom prst="rect">
            <a:avLst/>
          </a:prstGeom>
          <a:ln w="635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55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ROJECT 1"/>
          <p:cNvSpPr txBox="1"/>
          <p:nvPr/>
        </p:nvSpPr>
        <p:spPr>
          <a:xfrm>
            <a:off x="373348" y="803671"/>
            <a:ext cx="17252157" cy="713078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PROJECT 1</a:t>
            </a:r>
          </a:p>
        </p:txBody>
      </p:sp>
      <p:sp>
        <p:nvSpPr>
          <p:cNvPr id="58" name="Category 类别…"/>
          <p:cNvSpPr txBox="1"/>
          <p:nvPr/>
        </p:nvSpPr>
        <p:spPr>
          <a:xfrm>
            <a:off x="373348" y="1946671"/>
            <a:ext cx="17640788" cy="8502795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Category 类别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Client 客户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[选填，请在此处填写]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Project title 项目名称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[选填，请在此处填写]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Description 描述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[请在此处填写，50字以内]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Year 年份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</p:txBody>
      </p:sp>
      <p:sp>
        <p:nvSpPr>
          <p:cNvPr id="59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ROJECT 1…"/>
          <p:cNvSpPr txBox="1"/>
          <p:nvPr/>
        </p:nvSpPr>
        <p:spPr>
          <a:xfrm>
            <a:off x="388636" y="803671"/>
            <a:ext cx="17610213" cy="6337604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PROJECT 1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删除这段介绍并置入图片或影像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—Jpeg / RGB / 72 dpi / 1024 × 768 px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—MP4 (for motion graphics)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1-4张图每页，请避免蒙太奇拼图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如果需要更多项目，请在后面添加新的项目页面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注: 每个项目最多5页</a:t>
            </a:r>
          </a:p>
        </p:txBody>
      </p:sp>
      <p:sp>
        <p:nvSpPr>
          <p:cNvPr id="62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ROJECT 2"/>
          <p:cNvSpPr txBox="1"/>
          <p:nvPr/>
        </p:nvSpPr>
        <p:spPr>
          <a:xfrm>
            <a:off x="403924" y="803671"/>
            <a:ext cx="17252157" cy="713078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PROJECT 2</a:t>
            </a:r>
          </a:p>
        </p:txBody>
      </p:sp>
      <p:sp>
        <p:nvSpPr>
          <p:cNvPr id="65" name="Category 类别…"/>
          <p:cNvSpPr txBox="1"/>
          <p:nvPr/>
        </p:nvSpPr>
        <p:spPr>
          <a:xfrm>
            <a:off x="403924" y="1946671"/>
            <a:ext cx="17579636" cy="8502795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Category 类别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Client 客户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[选填，请在此处填写]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Project title 项目名称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[选填，请在此处填写]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Description 描述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[请在此处填写，50字以内]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Year 年份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</p:txBody>
      </p:sp>
      <p:sp>
        <p:nvSpPr>
          <p:cNvPr id="66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ROJECT 1…"/>
          <p:cNvSpPr txBox="1"/>
          <p:nvPr/>
        </p:nvSpPr>
        <p:spPr>
          <a:xfrm>
            <a:off x="388636" y="803671"/>
            <a:ext cx="17610213" cy="6337604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PROJECT 2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删除这段介绍并置入图片或影像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—Jpeg / RGB / 72 dpi / 1024 × 768 px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—MP4 (for motion graphics)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1-4张图每页，请避免蒙太奇拼图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如果需要更多项目，请在后面添加新的项目页面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注: 每个项目最多5页</a:t>
            </a:r>
          </a:p>
        </p:txBody>
      </p:sp>
      <p:sp>
        <p:nvSpPr>
          <p:cNvPr id="69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ROJECT 2"/>
          <p:cNvSpPr txBox="1"/>
          <p:nvPr/>
        </p:nvSpPr>
        <p:spPr>
          <a:xfrm>
            <a:off x="403924" y="803671"/>
            <a:ext cx="17252157" cy="713078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PROJECT 3</a:t>
            </a:r>
          </a:p>
        </p:txBody>
      </p:sp>
      <p:sp>
        <p:nvSpPr>
          <p:cNvPr id="72" name="Category 类别…"/>
          <p:cNvSpPr txBox="1"/>
          <p:nvPr/>
        </p:nvSpPr>
        <p:spPr>
          <a:xfrm>
            <a:off x="403924" y="1946671"/>
            <a:ext cx="17579636" cy="8502795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Category 类别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Client 客户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[选填，请在此处填写]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Project title 项目名称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[选填，请在此处填写]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Description 描述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[请在此处填写，50字以内]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Year 年份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</p:txBody>
      </p:sp>
      <p:sp>
        <p:nvSpPr>
          <p:cNvPr id="73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ROJECT 1…"/>
          <p:cNvSpPr txBox="1"/>
          <p:nvPr/>
        </p:nvSpPr>
        <p:spPr>
          <a:xfrm>
            <a:off x="388636" y="803671"/>
            <a:ext cx="17610213" cy="6337604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PROJECT 3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删除这段介绍并置入图片或影像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—Jpeg / RGB / 72 dpi / 1024 × 768 px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—MP4 (for motion graphics)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1-4张图每页，请避免蒙太奇拼图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如果需要更多项目，请在后面添加新的项目页面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注: 每个项目最多5页</a:t>
            </a:r>
          </a:p>
        </p:txBody>
      </p:sp>
      <p:sp>
        <p:nvSpPr>
          <p:cNvPr id="76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ROJECT 2"/>
          <p:cNvSpPr txBox="1"/>
          <p:nvPr/>
        </p:nvSpPr>
        <p:spPr>
          <a:xfrm>
            <a:off x="403924" y="803671"/>
            <a:ext cx="17252157" cy="713078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PROJECT 4</a:t>
            </a:r>
          </a:p>
        </p:txBody>
      </p:sp>
      <p:sp>
        <p:nvSpPr>
          <p:cNvPr id="79" name="Category 类别…"/>
          <p:cNvSpPr txBox="1"/>
          <p:nvPr/>
        </p:nvSpPr>
        <p:spPr>
          <a:xfrm>
            <a:off x="403924" y="1946671"/>
            <a:ext cx="17579636" cy="8502795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Category 类别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Client 客户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[选填，请在此处填写]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Project title 项目名称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[选填，请在此处填写]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Description 描述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[请在此处填写，50字以内]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Year 年份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</p:txBody>
      </p:sp>
      <p:sp>
        <p:nvSpPr>
          <p:cNvPr id="80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ROJECT 2…"/>
          <p:cNvSpPr txBox="1"/>
          <p:nvPr/>
        </p:nvSpPr>
        <p:spPr>
          <a:xfrm>
            <a:off x="388636" y="803671"/>
            <a:ext cx="17610213" cy="6337604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PROJECT 4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删除这段介绍并置入图片或影像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—Jpeg / RGB / 72 dpi / 1024 × 768 px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—MP4 (for motion graphics)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1-4张图每页，请避免蒙太奇拼图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如果需要更多</a:t>
            </a:r>
            <a:r>
              <a:t>项目</a:t>
            </a:r>
            <a:r>
              <a:t>，请在后面添加新的</a:t>
            </a:r>
            <a:r>
              <a:t>项目</a:t>
            </a:r>
            <a:r>
              <a:t>页面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注: 每个项目最多5页</a:t>
            </a:r>
          </a:p>
        </p:txBody>
      </p:sp>
      <p:sp>
        <p:nvSpPr>
          <p:cNvPr id="83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ROJECT 2"/>
          <p:cNvSpPr txBox="1"/>
          <p:nvPr/>
        </p:nvSpPr>
        <p:spPr>
          <a:xfrm>
            <a:off x="403924" y="803671"/>
            <a:ext cx="17252157" cy="713078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PROJECT 5</a:t>
            </a:r>
          </a:p>
        </p:txBody>
      </p:sp>
      <p:sp>
        <p:nvSpPr>
          <p:cNvPr id="86" name="Category 类别…"/>
          <p:cNvSpPr txBox="1"/>
          <p:nvPr/>
        </p:nvSpPr>
        <p:spPr>
          <a:xfrm>
            <a:off x="403924" y="1946671"/>
            <a:ext cx="17579636" cy="8502795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Category 类别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Client 客户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[选填，请在此处填写]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Project title 项目名称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[选填，请在此处填写]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Description 描述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[请在此处填写，50字以内]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Year 年份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FFFFFE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[请在此处填写]</a:t>
            </a:r>
          </a:p>
        </p:txBody>
      </p:sp>
      <p:sp>
        <p:nvSpPr>
          <p:cNvPr id="87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ROJECT 2…"/>
          <p:cNvSpPr txBox="1"/>
          <p:nvPr/>
        </p:nvSpPr>
        <p:spPr>
          <a:xfrm>
            <a:off x="388636" y="803671"/>
            <a:ext cx="17610213" cy="6337604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PROJECT 5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删除这段介绍并置入图片或影像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—Jpeg / RGB / 72 dpi / 1024 × 768 px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—MP4 (for motion graphics)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1-4张图每页，请避免蒙太奇拼图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如果需要更多</a:t>
            </a:r>
            <a:r>
              <a:t>项目</a:t>
            </a:r>
            <a:r>
              <a:t>，请在后面添加新的</a:t>
            </a:r>
            <a:r>
              <a:t>项目</a:t>
            </a:r>
            <a:r>
              <a:t>页面</a:t>
            </a:r>
          </a:p>
          <a:p>
            <a:pPr algn="l" defTabSz="642620">
              <a:lnSpc>
                <a:spcPct val="90000"/>
              </a:lnSpc>
              <a:defRPr sz="3800" b="1" spc="-74">
                <a:solidFill>
                  <a:srgbClr val="53585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pPr>
            <a:r>
              <a:t>注: 每个项目最多5页</a:t>
            </a:r>
          </a:p>
        </p:txBody>
      </p:sp>
      <p:sp>
        <p:nvSpPr>
          <p:cNvPr id="90" name="幻灯片编号"/>
          <p:cNvSpPr txBox="1"/>
          <p:nvPr/>
        </p:nvSpPr>
        <p:spPr>
          <a:xfrm>
            <a:off x="23183327" y="136920"/>
            <a:ext cx="835745" cy="378282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r">
              <a:defRPr sz="1600" b="1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·····"/>
          <p:cNvSpPr txBox="1"/>
          <p:nvPr/>
        </p:nvSpPr>
        <p:spPr>
          <a:xfrm>
            <a:off x="374033" y="803671"/>
            <a:ext cx="17252157" cy="7734301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>
            <a:lvl1pPr algn="l" defTabSz="642620">
              <a:lnSpc>
                <a:spcPct val="90000"/>
              </a:lnSpc>
              <a:defRPr sz="3800" b="1" spc="-76">
                <a:solidFill>
                  <a:srgbClr val="53585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····· </a:t>
            </a:r>
          </a:p>
        </p:txBody>
      </p:sp>
      <p:sp>
        <p:nvSpPr>
          <p:cNvPr id="93" name="您可根据自身情况添加更多作品展示页，所有展示项目请勿超过 10 个. [完成后请删除这段话]"/>
          <p:cNvSpPr txBox="1"/>
          <p:nvPr/>
        </p:nvSpPr>
        <p:spPr>
          <a:xfrm>
            <a:off x="390838" y="1946671"/>
            <a:ext cx="17252157" cy="460376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>
            <a:spAutoFit/>
          </a:bodyPr>
          <a:lstStyle/>
          <a:p>
            <a:pPr algn="l" defTabSz="642620">
              <a:lnSpc>
                <a:spcPct val="90000"/>
              </a:lnSpc>
              <a:defRPr sz="1800" b="1" spc="-36">
                <a:solidFill>
                  <a:srgbClr val="FFFFFE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您可根据自身情况添加更多作品展示页，所有展示项目请勿超过 10 个. </a:t>
            </a:r>
            <a:r>
              <a:rPr>
                <a:solidFill>
                  <a:srgbClr val="11DBE3"/>
                </a:solidFill>
              </a:rPr>
              <a:t>[完成后请删除这段话]</a:t>
            </a:r>
            <a:endParaRPr>
              <a:solidFill>
                <a:srgbClr val="11DBE3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Lucida Grande"/>
        <a:ea typeface="Lucida Grande"/>
        <a:cs typeface="Lucida Grand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6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 panose="020B0502020104020203"/>
            <a:ea typeface="Gill Sans" panose="020B0502020104020203"/>
            <a:cs typeface="Gill Sans" panose="020B0502020104020203"/>
            <a:sym typeface="Gill Sans" panose="020B050202010402020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6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 panose="020B0502020104020203"/>
            <a:ea typeface="Gill Sans" panose="020B0502020104020203"/>
            <a:cs typeface="Gill Sans" panose="020B0502020104020203"/>
            <a:sym typeface="Gill Sans" panose="020B050202010402020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Lucida Grande"/>
        <a:ea typeface="Lucida Grande"/>
        <a:cs typeface="Lucida Grand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6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 panose="020B0502020104020203"/>
            <a:ea typeface="Gill Sans" panose="020B0502020104020203"/>
            <a:cs typeface="Gill Sans" panose="020B0502020104020203"/>
            <a:sym typeface="Gill Sans" panose="020B050202010402020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6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 panose="020B0502020104020203"/>
            <a:ea typeface="Gill Sans" panose="020B0502020104020203"/>
            <a:cs typeface="Gill Sans" panose="020B0502020104020203"/>
            <a:sym typeface="Gill Sans" panose="020B050202010402020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2520</Words>
  <Application>WPS 表格</Application>
  <PresentationFormat/>
  <Paragraphs>273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Arial</vt:lpstr>
      <vt:lpstr>宋体</vt:lpstr>
      <vt:lpstr>Wingdings</vt:lpstr>
      <vt:lpstr>Gill Sans</vt:lpstr>
      <vt:lpstr>Helvetica Neue</vt:lpstr>
      <vt:lpstr>Helvetica</vt:lpstr>
      <vt:lpstr>Lucida Grande</vt:lpstr>
      <vt:lpstr>宋体</vt:lpstr>
      <vt:lpstr>汉仪书宋二KW</vt:lpstr>
      <vt:lpstr>微软雅黑</vt:lpstr>
      <vt:lpstr>汉仪旗黑</vt:lpstr>
      <vt:lpstr>Arial Unicode MS</vt:lpstr>
      <vt:lpstr>Gill Sans</vt:lpstr>
      <vt:lpstr>Helvetica</vt:lpstr>
      <vt:lpstr>Helvetica Neue</vt:lpstr>
      <vt:lpstr>Lucida Grande</vt:lpstr>
      <vt:lpstr>Black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王丝雨</cp:lastModifiedBy>
  <cp:revision>1</cp:revision>
  <dcterms:created xsi:type="dcterms:W3CDTF">2025-12-11T07:14:26Z</dcterms:created>
  <dcterms:modified xsi:type="dcterms:W3CDTF">2025-12-11T07:14:26Z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0640E91CE0A865CC526F3A69157FD95D_42</vt:lpwstr>
  </property>
  <property fmtid="{D5CDD505-2E9C-101B-9397-08002B2CF9AE}" pid="3" name="KSOProductBuildVer">
    <vt:lpwstr>2052-7.2.2.8955</vt:lpwstr>
  </property>
</Properties>
</file>